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0" r:id="rId4"/>
    <p:sldId id="262" r:id="rId5"/>
    <p:sldId id="285" r:id="rId6"/>
    <p:sldId id="263" r:id="rId7"/>
    <p:sldId id="264" r:id="rId8"/>
    <p:sldId id="272" r:id="rId9"/>
    <p:sldId id="282" r:id="rId10"/>
    <p:sldId id="283" r:id="rId11"/>
    <p:sldId id="265" r:id="rId12"/>
    <p:sldId id="284" r:id="rId13"/>
    <p:sldId id="266" r:id="rId14"/>
    <p:sldId id="267" r:id="rId15"/>
    <p:sldId id="268" r:id="rId16"/>
    <p:sldId id="276" r:id="rId17"/>
    <p:sldId id="269" r:id="rId18"/>
    <p:sldId id="288" r:id="rId19"/>
    <p:sldId id="270" r:id="rId20"/>
    <p:sldId id="289" r:id="rId21"/>
    <p:sldId id="279" r:id="rId22"/>
    <p:sldId id="280" r:id="rId23"/>
    <p:sldId id="274" r:id="rId24"/>
    <p:sldId id="28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>
      <p:cViewPr varScale="1">
        <p:scale>
          <a:sx n="120" d="100"/>
          <a:sy n="120" d="100"/>
        </p:scale>
        <p:origin x="21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em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xinhangxu116@gmail.com" TargetMode="External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em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emf"/><Relationship Id="rId5" Type="http://schemas.openxmlformats.org/officeDocument/2006/relationships/image" Target="../media/image13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rgbClr val="D41F26"/>
                </a:solidFill>
              </a:rPr>
              <a:t>Xinhang</a:t>
            </a:r>
            <a:r>
              <a:rPr lang="en-US" sz="6000" b="1" dirty="0">
                <a:solidFill>
                  <a:srgbClr val="D41F26"/>
                </a:solidFill>
              </a:rPr>
              <a:t>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600540" y="2122586"/>
            <a:ext cx="4888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 Years in Magnetic Confinement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Position: Plasma Physicist </a:t>
            </a:r>
          </a:p>
          <a:p>
            <a:pPr lvl="2"/>
            <a:r>
              <a:rPr lang="en-US" sz="2000" dirty="0"/>
              <a:t>	   </a:t>
            </a:r>
            <a:r>
              <a:rPr lang="en-US" i="1" dirty="0"/>
              <a:t>Requisition ID: 1156</a:t>
            </a:r>
            <a:endParaRPr lang="en-US" sz="2000" i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E00B2F59-985E-02E4-D9AE-9866F65E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827671-0DAF-401B-BD91-E7E1F2D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47" y="1832468"/>
            <a:ext cx="4519448" cy="5025532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10/26/2025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745709" y="2775263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C89AD6-D21B-F663-A4AA-A3F4CBC5B41D}"/>
              </a:ext>
            </a:extLst>
          </p:cNvPr>
          <p:cNvSpPr/>
          <p:nvPr/>
        </p:nvSpPr>
        <p:spPr>
          <a:xfrm>
            <a:off x="1169915" y="1611484"/>
            <a:ext cx="2417593" cy="844532"/>
          </a:xfrm>
          <a:prstGeom prst="homePlate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AC975B8-8DF4-98F6-CFE9-4C7D1491E932}"/>
              </a:ext>
            </a:extLst>
          </p:cNvPr>
          <p:cNvSpPr/>
          <p:nvPr/>
        </p:nvSpPr>
        <p:spPr>
          <a:xfrm>
            <a:off x="3390320" y="1611484"/>
            <a:ext cx="2532906" cy="844532"/>
          </a:xfrm>
          <a:prstGeom prst="chevr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(2) 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5FBD06F3-082F-4EC8-E71F-AA75E514AF8B}"/>
              </a:ext>
            </a:extLst>
          </p:cNvPr>
          <p:cNvSpPr/>
          <p:nvPr/>
        </p:nvSpPr>
        <p:spPr>
          <a:xfrm>
            <a:off x="5709321" y="1611484"/>
            <a:ext cx="2532906" cy="844532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(3) 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104FA44-81F8-702F-AAAD-349EDB981070}"/>
              </a:ext>
            </a:extLst>
          </p:cNvPr>
          <p:cNvSpPr/>
          <p:nvPr/>
        </p:nvSpPr>
        <p:spPr>
          <a:xfrm>
            <a:off x="8045039" y="1611484"/>
            <a:ext cx="2532906" cy="84453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(4) Execution Plan &amp; Solution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66F46-0567-44ED-0BE1-ACB375539677}"/>
              </a:ext>
            </a:extLst>
          </p:cNvPr>
          <p:cNvSpPr txBox="1"/>
          <p:nvPr/>
        </p:nvSpPr>
        <p:spPr>
          <a:xfrm>
            <a:off x="1169915" y="2787321"/>
            <a:ext cx="2940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Compelling Need for 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749DFF-55AA-723F-B22C-56B626CCCD12}"/>
              </a:ext>
            </a:extLst>
          </p:cNvPr>
          <p:cNvCxnSpPr>
            <a:cxnSpLocks/>
          </p:cNvCxnSpPr>
          <p:nvPr/>
        </p:nvCxnSpPr>
        <p:spPr>
          <a:xfrm flipV="1">
            <a:off x="2204306" y="2467075"/>
            <a:ext cx="0" cy="32024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2218AA-BF43-6A90-1DC9-025B6ED6A52D}"/>
              </a:ext>
            </a:extLst>
          </p:cNvPr>
          <p:cNvSpPr txBox="1"/>
          <p:nvPr/>
        </p:nvSpPr>
        <p:spPr>
          <a:xfrm>
            <a:off x="2403573" y="3817209"/>
            <a:ext cx="3922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Resource Allocation &amp; Requirements </a:t>
            </a:r>
            <a:r>
              <a:rPr lang="en-US" sz="1400" i="1" dirty="0"/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Project Scope and Expected Outcomes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11C56-A16A-F832-0373-F7572D70C77E}"/>
              </a:ext>
            </a:extLst>
          </p:cNvPr>
          <p:cNvCxnSpPr>
            <a:cxnSpLocks/>
          </p:cNvCxnSpPr>
          <p:nvPr/>
        </p:nvCxnSpPr>
        <p:spPr>
          <a:xfrm flipV="1">
            <a:off x="4351761" y="2480933"/>
            <a:ext cx="0" cy="135331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3F81C6-A718-B942-0EF6-7C6C7862365B}"/>
              </a:ext>
            </a:extLst>
          </p:cNvPr>
          <p:cNvSpPr txBox="1"/>
          <p:nvPr/>
        </p:nvSpPr>
        <p:spPr>
          <a:xfrm>
            <a:off x="5084465" y="5116132"/>
            <a:ext cx="4988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Proposal Refinement: Aligning Scope with Real-World Constraints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BFCB1-0A99-786F-2D96-EAC9E3C79C46}"/>
              </a:ext>
            </a:extLst>
          </p:cNvPr>
          <p:cNvCxnSpPr>
            <a:cxnSpLocks/>
          </p:cNvCxnSpPr>
          <p:nvPr/>
        </p:nvCxnSpPr>
        <p:spPr>
          <a:xfrm flipV="1">
            <a:off x="6395306" y="2467075"/>
            <a:ext cx="0" cy="25597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B4874D-F2CA-80AB-BE9E-17E05745ECB7}"/>
              </a:ext>
            </a:extLst>
          </p:cNvPr>
          <p:cNvSpPr txBox="1"/>
          <p:nvPr/>
        </p:nvSpPr>
        <p:spPr>
          <a:xfrm>
            <a:off x="6622548" y="2896368"/>
            <a:ext cx="40592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Benefit Analysis and Validation Framework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57079C-F52B-4A4A-7D0A-0404268A491B}"/>
              </a:ext>
            </a:extLst>
          </p:cNvPr>
          <p:cNvCxnSpPr>
            <a:cxnSpLocks/>
          </p:cNvCxnSpPr>
          <p:nvPr/>
        </p:nvCxnSpPr>
        <p:spPr>
          <a:xfrm flipV="1">
            <a:off x="9311492" y="2467075"/>
            <a:ext cx="0" cy="42929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A5CA947-325F-538A-5E52-8F2256EF8072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5633969" y="-1854906"/>
            <a:ext cx="12700" cy="6932780"/>
          </a:xfrm>
          <a:prstGeom prst="bentConnector3">
            <a:avLst>
              <a:gd name="adj1" fmla="val 22090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2A6F-7F86-528F-A11C-3FA0575B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9FEE7B4-969A-3A97-4F2C-86CBEC8A9534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56CFBDA-3C37-6364-7B3C-396143BD84F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9CE3F-3227-B2A3-F2ED-1D8D7C01F0B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2FDA6-AF30-8048-2377-21CF810CA14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5E3C1-888B-712A-D3E1-4DEBB285CA48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D04742E-3333-8951-B1AD-20443F79224C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4B90889-445B-9E36-4239-62B111C0EF85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22EE05C-AE6F-F59A-E29F-92215DBAD0FE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967D6F-6F2E-318F-BBBC-F7848D3F168B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1D02CD-1753-DA71-8844-F9C3FB78880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A232C8-798C-8E81-7179-D9F798648184}"/>
              </a:ext>
            </a:extLst>
          </p:cNvPr>
          <p:cNvSpPr txBox="1"/>
          <p:nvPr/>
        </p:nvSpPr>
        <p:spPr>
          <a:xfrm>
            <a:off x="312009" y="3647931"/>
            <a:ext cx="39476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6C9B9-2C56-4464-B455-9B2ACE8C0C15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4E31-07E6-84E2-2283-9558ACA65D4C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7E2A932-40CA-67F7-D236-491125181F73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00E0837-FF2E-742E-C6CA-01547E33EA42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0990A-4F85-29D0-12BA-3F29AC5183DD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BC4805-EF08-2494-CC75-8709D820F736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D9B9D0-4589-AFC0-8DF1-0D15690BC455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F84F2D-069B-F842-5405-6CE06A0948BE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E65D7B-5E51-1A10-B0CD-9E4BB651046F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908173D3-3311-81F6-0DB6-F5DA10D1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CF3B-A578-F04A-81BA-D9F6D28C079C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0439BFE5-6BB1-3C5D-F6B1-9437597B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EE25-F2FD-DAC6-1C19-AAA23080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3939248E-E5B2-330D-AC56-C42B8B632BD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0A71E36-5E59-E972-2C98-DB4528189AD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12047-43F5-58F7-0DF3-E3DAC6883E59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46F0-E9FC-CF10-20CA-A26529C9678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F1F50-E8EA-836E-A3D3-F01764AAE996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7C0F4E8-BDA0-179B-344D-FC61A712D224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435340A-3091-D3AF-A285-E9C4E8105C4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F77E5C14-8FCB-5605-8103-AB0597D58B29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FA02BF5-0CD6-3E3B-2FB2-4B11ED07EB14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A9C2C-1665-F48A-A605-CE70C2EE8245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EE2CE9-1A18-23FB-C2EF-D044643339F7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8CB7B-AB4A-1FCF-1308-9F4142783F20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5EE0663-037A-ABFE-B5A4-652168EDDEA1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5F9BB71-2668-CFBF-25D3-D79AF4ABAF54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553D1-4FD9-9878-B825-EEEB48B5B6ED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071C7C-C13C-2CCF-2CDF-2ACB8B4E84A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33291103-5CD2-18DB-565B-FCE65E20471E}"/>
              </a:ext>
            </a:extLst>
          </p:cNvPr>
          <p:cNvSpPr/>
          <p:nvPr/>
        </p:nvSpPr>
        <p:spPr>
          <a:xfrm>
            <a:off x="2680855" y="3035200"/>
            <a:ext cx="302375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D41F2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E6113E7-8AB8-AB40-9DC1-8A5D02A5314A}"/>
              </a:ext>
            </a:extLst>
          </p:cNvPr>
          <p:cNvSpPr/>
          <p:nvPr/>
        </p:nvSpPr>
        <p:spPr>
          <a:xfrm rot="18921823">
            <a:off x="2667486" y="4481195"/>
            <a:ext cx="3336441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84562B-F1C0-81D2-807B-56A3A139F0BB}"/>
              </a:ext>
            </a:extLst>
          </p:cNvPr>
          <p:cNvCxnSpPr>
            <a:cxnSpLocks/>
          </p:cNvCxnSpPr>
          <p:nvPr/>
        </p:nvCxnSpPr>
        <p:spPr>
          <a:xfrm>
            <a:off x="3981599" y="5029200"/>
            <a:ext cx="1741581" cy="0"/>
          </a:xfrm>
          <a:prstGeom prst="straightConnector1">
            <a:avLst/>
          </a:prstGeom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2E19006D-E89E-97A0-3F3B-D33902CF5D33}"/>
              </a:ext>
            </a:extLst>
          </p:cNvPr>
          <p:cNvSpPr/>
          <p:nvPr/>
        </p:nvSpPr>
        <p:spPr>
          <a:xfrm rot="1188773">
            <a:off x="3303371" y="4532083"/>
            <a:ext cx="272948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CEF4D2-B224-ABB8-BE80-A78E88DB4A0E}"/>
              </a:ext>
            </a:extLst>
          </p:cNvPr>
          <p:cNvCxnSpPr>
            <a:cxnSpLocks/>
          </p:cNvCxnSpPr>
          <p:nvPr/>
        </p:nvCxnSpPr>
        <p:spPr>
          <a:xfrm>
            <a:off x="3863670" y="4215245"/>
            <a:ext cx="17415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C66972-7360-AB4E-9F19-91EEF06FCF88}"/>
              </a:ext>
            </a:extLst>
          </p:cNvPr>
          <p:cNvSpPr txBox="1"/>
          <p:nvPr/>
        </p:nvSpPr>
        <p:spPr>
          <a:xfrm>
            <a:off x="1991172" y="2304870"/>
            <a:ext cx="4739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Excellent communication skills and ability to engage effectively with the team. 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A19A7-FF96-5E88-8200-B92E9049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80A5-1D74-FB46-913B-CC30119AFAFC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84B20C4-E8DD-B921-B676-7980CF19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AE77-41C4-AEE6-A1E9-1D2B8C71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92B4280-B939-68FC-67D8-2C12CB8F9B9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E02857E-A9EF-BD85-A0CE-C2AC40FA11CB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72FB-C71B-736D-2CC5-FAC6F987B1E4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1CBA3-00FF-6AC2-D582-EC842D4D0CE9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A317-BE80-E806-F6FD-7AF9AFDA27AE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9F4B8894-24F6-4595-48F9-8074BAD6B361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29C0214-2C87-8143-CAAA-F3247B9B0A0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B9913A9-F1E9-4825-922E-AE78D43C5FE1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8EB398A-BAB7-B1A5-FA77-7D21663FEA86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22B1F-470F-26AA-BD45-3B5D16BE481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38D58B-234C-E16B-3D96-2247A53210D8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D27EB-EBE6-BD23-8BE9-13634A5D1054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894484-B43A-6610-5539-88EB98F57BD2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592DD75-93C1-3AFE-D886-BB51EECCBC52}"/>
              </a:ext>
            </a:extLst>
          </p:cNvPr>
          <p:cNvSpPr/>
          <p:nvPr/>
        </p:nvSpPr>
        <p:spPr>
          <a:xfrm>
            <a:off x="6254457" y="1677060"/>
            <a:ext cx="1902907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D59706-5495-3FC7-42F8-FEE1E761BBAD}"/>
              </a:ext>
            </a:extLst>
          </p:cNvPr>
          <p:cNvSpPr/>
          <p:nvPr/>
        </p:nvSpPr>
        <p:spPr>
          <a:xfrm>
            <a:off x="7911762" y="1677059"/>
            <a:ext cx="2642831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55FCAA-63A2-A773-706D-BA3FBFE2794C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0D2567-E274-DE7D-F432-F949EFD6FBC9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79BF907-E517-87BC-7219-95CBD8AFFC0F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2DD1E4-32CC-3F6F-2B1C-3D575CE5BB4A}"/>
              </a:ext>
            </a:extLst>
          </p:cNvPr>
          <p:cNvSpPr txBox="1"/>
          <p:nvPr/>
        </p:nvSpPr>
        <p:spPr>
          <a:xfrm>
            <a:off x="5498546" y="3257200"/>
            <a:ext cx="207415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Section Leader: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Chief Operator: </a:t>
            </a:r>
          </a:p>
          <a:p>
            <a:pPr marL="288925"/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Diagnostics Coordinator: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Chief Scientist: </a:t>
            </a:r>
          </a:p>
          <a:p>
            <a:pPr marL="288925"/>
            <a:r>
              <a:rPr lang="en-US" sz="700" dirty="0">
                <a:solidFill>
                  <a:srgbClr val="0070C0"/>
                </a:solidFill>
              </a:rPr>
              <a:t>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98075E-89EB-FACD-04A7-C5A8CDD87C9B}"/>
              </a:ext>
            </a:extLst>
          </p:cNvPr>
          <p:cNvCxnSpPr>
            <a:cxnSpLocks/>
          </p:cNvCxnSpPr>
          <p:nvPr/>
        </p:nvCxnSpPr>
        <p:spPr>
          <a:xfrm flipH="1" flipV="1">
            <a:off x="6503743" y="2540075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427567-FEDE-593B-A68C-DF3C1E0B84AC}"/>
              </a:ext>
            </a:extLst>
          </p:cNvPr>
          <p:cNvSpPr txBox="1"/>
          <p:nvPr/>
        </p:nvSpPr>
        <p:spPr>
          <a:xfrm>
            <a:off x="7675820" y="3235807"/>
            <a:ext cx="2478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Next Day Express Experimental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Scientific Publications (Classified and Publication)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Rapid Iteration of Burning Plasma Operations and Machine Development through Knowledge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Guided Experimentation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F9887-4E98-F412-9BED-2A6F382539C7}"/>
              </a:ext>
            </a:extLst>
          </p:cNvPr>
          <p:cNvCxnSpPr>
            <a:cxnSpLocks/>
          </p:cNvCxnSpPr>
          <p:nvPr/>
        </p:nvCxnSpPr>
        <p:spPr>
          <a:xfrm flipH="1" flipV="1">
            <a:off x="9036427" y="2529378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D1FB483-C4EE-D240-1164-AE1C571C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2BE7-AF4B-5F47-8077-409BD3D934F0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F49A0D-5A06-94F7-AF6F-EBC6FA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5,000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7E2E4F-123C-AD4F-6D36-FE9B54BE5E90}"/>
              </a:ext>
            </a:extLst>
          </p:cNvPr>
          <p:cNvSpPr txBox="1"/>
          <p:nvPr/>
        </p:nvSpPr>
        <p:spPr>
          <a:xfrm>
            <a:off x="6408303" y="1335549"/>
            <a:ext cx="49454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41F26"/>
                </a:solidFill>
              </a:rPr>
              <a:t>Programmer </a:t>
            </a:r>
            <a:r>
              <a:rPr lang="en-US" sz="4400" b="1" dirty="0" err="1">
                <a:solidFill>
                  <a:srgbClr val="D41F26"/>
                </a:solidFill>
              </a:rPr>
              <a:t>Xinhang</a:t>
            </a:r>
            <a:endParaRPr lang="en-US" sz="4400" b="1" dirty="0">
              <a:solidFill>
                <a:srgbClr val="D41F26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FB63D3-1C38-6E4E-EDA3-6B7EBA0799D0}"/>
              </a:ext>
            </a:extLst>
          </p:cNvPr>
          <p:cNvGrpSpPr/>
          <p:nvPr/>
        </p:nvGrpSpPr>
        <p:grpSpPr>
          <a:xfrm>
            <a:off x="6637750" y="1824365"/>
            <a:ext cx="3945699" cy="5033635"/>
            <a:chOff x="6413326" y="1454482"/>
            <a:chExt cx="4208745" cy="5403518"/>
          </a:xfrm>
        </p:grpSpPr>
        <p:pic>
          <p:nvPicPr>
            <p:cNvPr id="22" name="Picture 21" descr="A person sitting at a desk&#10;&#10;AI-generated content may be incorrect.">
              <a:extLst>
                <a:ext uri="{FF2B5EF4-FFF2-40B4-BE49-F238E27FC236}">
                  <a16:creationId xmlns:a16="http://schemas.microsoft.com/office/drawing/2014/main" id="{A8DE7E5F-B526-0596-5D3B-A60E6061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442" t="32775" r="8120"/>
            <a:stretch>
              <a:fillRect/>
            </a:stretch>
          </p:blipFill>
          <p:spPr>
            <a:xfrm>
              <a:off x="6413326" y="2442575"/>
              <a:ext cx="4208745" cy="441542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74FC1A-76F8-8BAE-05EA-F88BC441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9974" y="1454482"/>
              <a:ext cx="3841921" cy="5403518"/>
            </a:xfrm>
            <a:prstGeom prst="rect">
              <a:avLst/>
            </a:prstGeom>
          </p:spPr>
        </p:pic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915229" y="1970580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3444060" y="2039717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3438144" y="2448376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3439429" y="3397324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460567" y="3806424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1958694" y="4219722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9" y="4766448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1606948" y="5234711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3563399" y="5231973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3596940" y="5874892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95AA-B80A-270F-F59F-AC9F2DD6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20DADCC-C1E7-D0DF-CBCB-25960890F97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80C600A-7B7A-F0DC-34F1-7E0AC3FB29E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D40BE-F6F8-6C87-DD17-D3BAE2FDE9EE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The Right Skills, The Right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0B959-6BD4-6183-58B6-FB419D74ED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Right Skills, The Right Experience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50E122A-FC67-711A-1708-3940A32B3666}"/>
              </a:ext>
            </a:extLst>
          </p:cNvPr>
          <p:cNvSpPr/>
          <p:nvPr/>
        </p:nvSpPr>
        <p:spPr>
          <a:xfrm>
            <a:off x="1361983" y="1435973"/>
            <a:ext cx="9039317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Ph.D. in Plasma Physics in 2023  + 2 Year Postdoc (UC Davis)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3C5800A-3269-A25D-31B5-C7808AA55716}"/>
              </a:ext>
            </a:extLst>
          </p:cNvPr>
          <p:cNvSpPr/>
          <p:nvPr/>
        </p:nvSpPr>
        <p:spPr>
          <a:xfrm>
            <a:off x="1169915" y="2033750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Years Experience in Fusion Physics and Magnetized Plasma Research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AAF3225-67D9-B237-4F23-D649BC4D2459}"/>
              </a:ext>
            </a:extLst>
          </p:cNvPr>
          <p:cNvSpPr/>
          <p:nvPr/>
        </p:nvSpPr>
        <p:spPr>
          <a:xfrm>
            <a:off x="1034010" y="2647052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Success on Plasma Physics Model Development and Experimental Validation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9FA4B0-FF4F-7C77-C9A4-BC3BD03113AB}"/>
              </a:ext>
            </a:extLst>
          </p:cNvPr>
          <p:cNvSpPr/>
          <p:nvPr/>
        </p:nvSpPr>
        <p:spPr>
          <a:xfrm>
            <a:off x="855013" y="3260354"/>
            <a:ext cx="9039318" cy="636237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Multidisciplinary Research Activities: Plasma Physics, Diagnostic Hardware, Microwave Technology, Laser Development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34067DB-C6B0-DDE4-8A43-683B81225F2E}"/>
              </a:ext>
            </a:extLst>
          </p:cNvPr>
          <p:cNvSpPr/>
          <p:nvPr/>
        </p:nvSpPr>
        <p:spPr>
          <a:xfrm>
            <a:off x="659442" y="4077031"/>
            <a:ext cx="9039318" cy="56685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Years Team Working Experience and Qualified Communication Skill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(Public Science Facility and Academic Research Group)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074C278-6E57-92C4-8C61-A144E685A07A}"/>
              </a:ext>
            </a:extLst>
          </p:cNvPr>
          <p:cNvSpPr/>
          <p:nvPr/>
        </p:nvSpPr>
        <p:spPr>
          <a:xfrm>
            <a:off x="457976" y="4819653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Development, Data Interpretation, Automation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(MATLAB primary,   Python) 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C8037D4-0B22-C2FE-071F-2374FE952CCC}"/>
              </a:ext>
            </a:extLst>
          </p:cNvPr>
          <p:cNvSpPr/>
          <p:nvPr/>
        </p:nvSpPr>
        <p:spPr>
          <a:xfrm>
            <a:off x="246695" y="5597795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Have Experience as NIMROD end-user, Leaning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94FC613-3533-B9F1-6F01-AB13ACC8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7BD3-8F53-3740-A9F4-B131F199A144}" type="datetime1">
              <a:rPr lang="en-US" smtClean="0"/>
              <a:t>10/26/2025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F6AB90-FB2C-FDE8-735C-1BC4EB71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309594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236829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713E75-6319-79C8-8267-6BE56FC27988}"/>
              </a:ext>
            </a:extLst>
          </p:cNvPr>
          <p:cNvGrpSpPr/>
          <p:nvPr/>
        </p:nvGrpSpPr>
        <p:grpSpPr>
          <a:xfrm>
            <a:off x="272741" y="4470825"/>
            <a:ext cx="955262" cy="1246495"/>
            <a:chOff x="260437" y="4198453"/>
            <a:chExt cx="955262" cy="12464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7FF7-3CD0-E2F9-E0C3-1CCC3930A5BE}"/>
                </a:ext>
              </a:extLst>
            </p:cNvPr>
            <p:cNvSpPr txBox="1"/>
            <p:nvPr/>
          </p:nvSpPr>
          <p:spPr>
            <a:xfrm>
              <a:off x="440551" y="4198453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D41F26"/>
                  </a:solidFill>
                </a:rPr>
                <a:t>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AB04AE-E548-2812-4F0B-91F84961B31A}"/>
                </a:ext>
              </a:extLst>
            </p:cNvPr>
            <p:cNvSpPr txBox="1"/>
            <p:nvPr/>
          </p:nvSpPr>
          <p:spPr>
            <a:xfrm>
              <a:off x="260437" y="4983283"/>
              <a:ext cx="955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41F26"/>
                  </a:solidFill>
                </a:rPr>
                <a:t>Years</a:t>
              </a: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10/26/2025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25473"/>
            <a:ext cx="840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4693" y="1672290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   </a:t>
            </a:r>
          </a:p>
          <a:p>
            <a:r>
              <a:rPr lang="en-US" dirty="0"/>
              <a:t>                                in Tokamak and its Influence on </a:t>
            </a:r>
            <a:r>
              <a:rPr lang="en-US"/>
              <a:t>Cyclotron Radiation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668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3586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(1) Transport control and confinement improvement on NSTX-U</a:t>
            </a:r>
          </a:p>
          <a:p>
            <a:pPr fontAlgn="base"/>
            <a:r>
              <a:rPr lang="en-US" dirty="0"/>
              <a:t>(2) Laser-based and microwave-based diagnostics development</a:t>
            </a:r>
          </a:p>
          <a:p>
            <a:pPr fontAlgn="base"/>
            <a:r>
              <a:rPr lang="en-US" dirty="0"/>
              <a:t>(3)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the team's success from day one."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 err="1">
                <a:solidFill>
                  <a:schemeClr val="bg1"/>
                </a:solidFill>
                <a:effectLst/>
                <a:latin typeface="quote-cjk-patch"/>
              </a:rPr>
              <a:t>Xinhang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xinhangxu116@gmail.com</a:t>
            </a:r>
            <a:endParaRPr lang="en-US" sz="2800" dirty="0">
              <a:solidFill>
                <a:srgbClr val="FFFF00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White Maple Leaf On A Red Background The Symbol Of Canada ...">
            <a:extLst>
              <a:ext uri="{FF2B5EF4-FFF2-40B4-BE49-F238E27FC236}">
                <a16:creationId xmlns:a16="http://schemas.microsoft.com/office/drawing/2014/main" id="{15502137-7DE5-C346-6ADB-1E0FD124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000B"/>
              </a:clrFrom>
              <a:clrTo>
                <a:srgbClr val="FF00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998" y="4503473"/>
            <a:ext cx="2218002" cy="2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 flipV="1">
            <a:off x="1561553" y="1859560"/>
            <a:ext cx="483426" cy="944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22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24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47DC-CB8F-8C95-775F-D4E8F85B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C79ED9-547A-A494-3E85-DDDFF78C1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DA8ADC9-B291-DBC3-6564-24DF2BC1DDC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D1B0-040C-8779-BF09-D356ED9F462D}"/>
              </a:ext>
            </a:extLst>
          </p:cNvPr>
          <p:cNvSpPr txBox="1"/>
          <p:nvPr/>
        </p:nvSpPr>
        <p:spPr>
          <a:xfrm>
            <a:off x="1169915" y="290286"/>
            <a:ext cx="4956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Plasma Physicist</a:t>
            </a:r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77CC9875-D317-5BA4-C5F8-E926DDA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FE48F-C1FF-FB89-E8A2-39EFCCBF9840}"/>
              </a:ext>
            </a:extLst>
          </p:cNvPr>
          <p:cNvSpPr txBox="1"/>
          <p:nvPr/>
        </p:nvSpPr>
        <p:spPr>
          <a:xfrm>
            <a:off x="2948513" y="6216600"/>
            <a:ext cx="6120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Reference: </a:t>
            </a:r>
            <a:r>
              <a:rPr lang="en-US" sz="1100" dirty="0">
                <a:solidFill>
                  <a:srgbClr val="00B0F0"/>
                </a:solidFill>
              </a:rPr>
              <a:t>https://</a:t>
            </a:r>
            <a:r>
              <a:rPr lang="en-US" sz="1100" dirty="0" err="1">
                <a:solidFill>
                  <a:srgbClr val="00B0F0"/>
                </a:solidFill>
              </a:rPr>
              <a:t>workforcenow.adp.com</a:t>
            </a:r>
            <a:r>
              <a:rPr lang="en-US" sz="1100" dirty="0">
                <a:solidFill>
                  <a:srgbClr val="00B0F0"/>
                </a:solidFill>
              </a:rPr>
              <a:t>/</a:t>
            </a:r>
            <a:r>
              <a:rPr lang="en-US" sz="1100" dirty="0" err="1">
                <a:solidFill>
                  <a:srgbClr val="00B0F0"/>
                </a:solidFill>
              </a:rPr>
              <a:t>mascsr</a:t>
            </a:r>
            <a:r>
              <a:rPr lang="en-US" sz="1100" dirty="0">
                <a:solidFill>
                  <a:srgbClr val="00B0F0"/>
                </a:solidFill>
              </a:rPr>
              <a:t>/default/</a:t>
            </a:r>
            <a:r>
              <a:rPr lang="en-US" sz="1100" dirty="0" err="1">
                <a:solidFill>
                  <a:srgbClr val="00B0F0"/>
                </a:solidFill>
              </a:rPr>
              <a:t>mdf</a:t>
            </a:r>
            <a:r>
              <a:rPr lang="en-US" sz="1100" dirty="0">
                <a:solidFill>
                  <a:srgbClr val="00B0F0"/>
                </a:solidFill>
              </a:rPr>
              <a:t>/recruitment/</a:t>
            </a:r>
            <a:r>
              <a:rPr lang="en-US" sz="1100" dirty="0" err="1">
                <a:solidFill>
                  <a:srgbClr val="00B0F0"/>
                </a:solidFill>
              </a:rPr>
              <a:t>recruitment.html?cid</a:t>
            </a:r>
            <a:r>
              <a:rPr lang="en-US" sz="1100" dirty="0">
                <a:solidFill>
                  <a:srgbClr val="00B0F0"/>
                </a:solidFill>
              </a:rPr>
              <a:t>=3196ba6f-d49c-4493-9290-3d91489bdfa9&amp;ccId=19000101_000001&amp;type=</a:t>
            </a:r>
            <a:r>
              <a:rPr lang="en-US" sz="1100" dirty="0" err="1">
                <a:solidFill>
                  <a:srgbClr val="00B0F0"/>
                </a:solidFill>
              </a:rPr>
              <a:t>JS&amp;lang</a:t>
            </a:r>
            <a:r>
              <a:rPr lang="en-US" sz="1100" dirty="0">
                <a:solidFill>
                  <a:srgbClr val="00B0F0"/>
                </a:solidFill>
              </a:rPr>
              <a:t>=</a:t>
            </a:r>
            <a:r>
              <a:rPr lang="en-US" sz="1100" dirty="0" err="1">
                <a:solidFill>
                  <a:srgbClr val="00B0F0"/>
                </a:solidFill>
              </a:rPr>
              <a:t>en_CA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97C1B-403C-7D29-A062-E2DB401A8C38}"/>
              </a:ext>
            </a:extLst>
          </p:cNvPr>
          <p:cNvGrpSpPr/>
          <p:nvPr/>
        </p:nvGrpSpPr>
        <p:grpSpPr>
          <a:xfrm>
            <a:off x="1224097" y="2293693"/>
            <a:ext cx="6798332" cy="2202874"/>
            <a:chOff x="1828801" y="2316368"/>
            <a:chExt cx="6798332" cy="2202874"/>
          </a:xfrm>
          <a:blipFill>
            <a:blip r:embed="rId3"/>
            <a:stretch>
              <a:fillRect/>
            </a:stretch>
          </a:blip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20491F-BCCC-30E6-B11F-057CE2774B13}"/>
                </a:ext>
              </a:extLst>
            </p:cNvPr>
            <p:cNvSpPr/>
            <p:nvPr/>
          </p:nvSpPr>
          <p:spPr>
            <a:xfrm>
              <a:off x="1828801" y="2316369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8E6264-BA6B-047B-6A16-1C57D1F363C1}"/>
                </a:ext>
              </a:extLst>
            </p:cNvPr>
            <p:cNvSpPr/>
            <p:nvPr/>
          </p:nvSpPr>
          <p:spPr>
            <a:xfrm>
              <a:off x="3731125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3F65D7-CDF9-66A9-DD13-6D2C780A5B4A}"/>
                </a:ext>
              </a:extLst>
            </p:cNvPr>
            <p:cNvSpPr/>
            <p:nvPr/>
          </p:nvSpPr>
          <p:spPr>
            <a:xfrm>
              <a:off x="5745678" y="2316368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B9642C-FA97-5951-FABF-AF87010E6819}"/>
                </a:ext>
              </a:extLst>
            </p:cNvPr>
            <p:cNvSpPr/>
            <p:nvPr/>
          </p:nvSpPr>
          <p:spPr>
            <a:xfrm>
              <a:off x="7934406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D00A31-334B-8CA8-4411-71AADE0D4DF6}"/>
              </a:ext>
            </a:extLst>
          </p:cNvPr>
          <p:cNvSpPr txBox="1"/>
          <p:nvPr/>
        </p:nvSpPr>
        <p:spPr>
          <a:xfrm>
            <a:off x="1440849" y="1202845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Data interpretation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C6C888-89F0-6456-42AC-6671385D1D7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570460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DFDCA0-4830-A247-420E-CCBE5838159A}"/>
              </a:ext>
            </a:extLst>
          </p:cNvPr>
          <p:cNvSpPr txBox="1"/>
          <p:nvPr/>
        </p:nvSpPr>
        <p:spPr>
          <a:xfrm>
            <a:off x="1832289" y="1616874"/>
            <a:ext cx="3739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. 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Curate and interpret experimental data.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C55E3-1B56-3222-0232-4758B248A750}"/>
              </a:ext>
            </a:extLst>
          </p:cNvPr>
          <p:cNvSpPr txBox="1"/>
          <p:nvPr/>
        </p:nvSpPr>
        <p:spPr>
          <a:xfrm>
            <a:off x="1446387" y="5424322"/>
            <a:ext cx="277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Model validation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58327-4607-7337-81D2-FA2176AF87B9}"/>
              </a:ext>
            </a:extLst>
          </p:cNvPr>
          <p:cNvCxnSpPr>
            <a:cxnSpLocks/>
          </p:cNvCxnSpPr>
          <p:nvPr/>
        </p:nvCxnSpPr>
        <p:spPr>
          <a:xfrm flipV="1">
            <a:off x="3472784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668DA-1EAE-1B8C-B91F-A7BAE9068DA8}"/>
              </a:ext>
            </a:extLst>
          </p:cNvPr>
          <p:cNvSpPr txBox="1"/>
          <p:nvPr/>
        </p:nvSpPr>
        <p:spPr>
          <a:xfrm>
            <a:off x="102999" y="4510550"/>
            <a:ext cx="3354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to develop comprehensive hypotheses for evolution of plasma characteristics and reconcile them with simulation results and reconstructions. 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40280E-E1A9-2EEC-799E-2F73C3E84EF6}"/>
              </a:ext>
            </a:extLst>
          </p:cNvPr>
          <p:cNvCxnSpPr/>
          <p:nvPr/>
        </p:nvCxnSpPr>
        <p:spPr>
          <a:xfrm flipH="1" flipV="1">
            <a:off x="5487337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0932CB-30E2-21F3-1EC6-CF3EBA1FB49A}"/>
              </a:ext>
            </a:extLst>
          </p:cNvPr>
          <p:cNvSpPr txBox="1"/>
          <p:nvPr/>
        </p:nvSpPr>
        <p:spPr>
          <a:xfrm>
            <a:off x="5677199" y="1613935"/>
            <a:ext cx="4649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Propose new experimental campaigns and corresponding simulations to answer key questions regarding plasma parameter evolution and optimization of MTF targets.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88DBC2-2402-E22B-F61F-162AE9FA390F}"/>
              </a:ext>
            </a:extLst>
          </p:cNvPr>
          <p:cNvSpPr txBox="1"/>
          <p:nvPr/>
        </p:nvSpPr>
        <p:spPr>
          <a:xfrm>
            <a:off x="5335541" y="1208369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Propose experiments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9180A-6E67-2DD6-C7A7-28E2826A8412}"/>
              </a:ext>
            </a:extLst>
          </p:cNvPr>
          <p:cNvSpPr txBox="1"/>
          <p:nvPr/>
        </p:nvSpPr>
        <p:spPr>
          <a:xfrm>
            <a:off x="5140974" y="5438763"/>
            <a:ext cx="3302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Dynamic model on ST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452C65-124F-6E5A-A54C-6DE2DA3A6056}"/>
              </a:ext>
            </a:extLst>
          </p:cNvPr>
          <p:cNvCxnSpPr>
            <a:cxnSpLocks/>
          </p:cNvCxnSpPr>
          <p:nvPr/>
        </p:nvCxnSpPr>
        <p:spPr>
          <a:xfrm flipV="1">
            <a:off x="7671359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A130FF-F798-C0C0-BEEA-E5BAA11C7BFF}"/>
              </a:ext>
            </a:extLst>
          </p:cNvPr>
          <p:cNvSpPr txBox="1"/>
          <p:nvPr/>
        </p:nvSpPr>
        <p:spPr>
          <a:xfrm>
            <a:off x="3849307" y="4713814"/>
            <a:ext cx="37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 with the simulation, reconstruction, and diagnostic teams to develop dynamic models of spherical tokamak (ST) plasmas under compression.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5E262-9422-BD80-89A1-E9D019470918}"/>
              </a:ext>
            </a:extLst>
          </p:cNvPr>
          <p:cNvSpPr txBox="1"/>
          <p:nvPr/>
        </p:nvSpPr>
        <p:spPr>
          <a:xfrm rot="17167862">
            <a:off x="8747411" y="4383120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Responsibilities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7DF939-E9F3-30C2-6AE3-12C6049DAD93}"/>
              </a:ext>
            </a:extLst>
          </p:cNvPr>
          <p:cNvSpPr/>
          <p:nvPr/>
        </p:nvSpPr>
        <p:spPr>
          <a:xfrm>
            <a:off x="4319124" y="130680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5803C0A-144F-A7C6-A325-3C724EBCE42E}"/>
              </a:ext>
            </a:extLst>
          </p:cNvPr>
          <p:cNvSpPr/>
          <p:nvPr/>
        </p:nvSpPr>
        <p:spPr>
          <a:xfrm>
            <a:off x="3203918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F0C4954-EDA8-8935-70BC-B9BF7D9B29D4}"/>
              </a:ext>
            </a:extLst>
          </p:cNvPr>
          <p:cNvSpPr/>
          <p:nvPr/>
        </p:nvSpPr>
        <p:spPr>
          <a:xfrm>
            <a:off x="8504112" y="1302820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531058D-3278-46DE-2E6C-EECABA39E10B}"/>
              </a:ext>
            </a:extLst>
          </p:cNvPr>
          <p:cNvSpPr/>
          <p:nvPr/>
        </p:nvSpPr>
        <p:spPr>
          <a:xfrm>
            <a:off x="7417572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F1953532-8C91-BD5E-E20F-B7295562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A491-2F58-B24F-A236-D08C9E76ED55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5A55512-DE5C-C34D-0F9F-29B75F16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B13D6-784C-9E20-86C5-22EF73D9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8330552-D0A5-EECE-F286-F93ACAFC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68" y="1399528"/>
            <a:ext cx="3787035" cy="1692772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2C5F84FA-9D96-518D-DAA3-321E81095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D85D6C4-CD82-4711-7E8D-3A9E73D984DA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B07FF-4861-5A0B-6263-67E0E3A38C6C}"/>
              </a:ext>
            </a:extLst>
          </p:cNvPr>
          <p:cNvSpPr txBox="1"/>
          <p:nvPr/>
        </p:nvSpPr>
        <p:spPr>
          <a:xfrm>
            <a:off x="1169915" y="290286"/>
            <a:ext cx="9792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endParaRPr lang="en-US" sz="4000" b="1" dirty="0">
              <a:solidFill>
                <a:srgbClr val="D41F2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FECAC-D51A-93FC-D08C-988B7A7215B5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(1/4)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56F033-8AD5-41E8-9DF2-9198C462FB5B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D4FB7B-CD4F-1644-7480-EAE2ADE2A658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88A9A-8768-614D-23A6-4F924B614368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023-6ECA-88AD-40BB-DDC75DA43D76}"/>
              </a:ext>
            </a:extLst>
          </p:cNvPr>
          <p:cNvSpPr txBox="1"/>
          <p:nvPr/>
        </p:nvSpPr>
        <p:spPr>
          <a:xfrm>
            <a:off x="7254564" y="5862700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9378-D348-55E7-EB58-C04488BAD90F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D96A60-9D67-E543-4468-B93DA8EFDCE7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path to practical fusion energy requires minimizing the plasma turbulence to maintain strong confinement.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070FF-68FC-6B86-0164-3F23614966E0}"/>
              </a:ext>
            </a:extLst>
          </p:cNvPr>
          <p:cNvSpPr txBox="1"/>
          <p:nvPr/>
        </p:nvSpPr>
        <p:spPr>
          <a:xfrm>
            <a:off x="584957" y="3187751"/>
            <a:ext cx="258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Among the key mechanisms at play, micro-tearing modes stand out as a dominant source of transport in the high-temperature, tokamak edge.</a:t>
            </a:r>
          </a:p>
          <a:p>
            <a:endParaRPr lang="en-US" sz="1200" dirty="0"/>
          </a:p>
          <a:p>
            <a:r>
              <a:rPr lang="en-US" sz="1200" dirty="0"/>
              <a:t>NOT only just an academic exercise.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F3E9D-FF62-3642-A965-0868A682B5FE}"/>
              </a:ext>
            </a:extLst>
          </p:cNvPr>
          <p:cNvSpPr txBox="1"/>
          <p:nvPr/>
        </p:nvSpPr>
        <p:spPr>
          <a:xfrm>
            <a:off x="578373" y="4483900"/>
            <a:ext cx="239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It is a prerequisite for designing and optimizing next-generation fusion reactors.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634D0-EFED-9B62-4336-583C0FD0098E}"/>
              </a:ext>
            </a:extLst>
          </p:cNvPr>
          <p:cNvSpPr txBox="1"/>
          <p:nvPr/>
        </p:nvSpPr>
        <p:spPr>
          <a:xfrm>
            <a:off x="544258" y="2901082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F1E7D-1FD9-4363-0499-879CAA312569}"/>
              </a:ext>
            </a:extLst>
          </p:cNvPr>
          <p:cNvSpPr txBox="1"/>
          <p:nvPr/>
        </p:nvSpPr>
        <p:spPr>
          <a:xfrm>
            <a:off x="6896197" y="2947309"/>
            <a:ext cx="3359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Diagnostics: </a:t>
            </a:r>
          </a:p>
          <a:p>
            <a:r>
              <a:rPr lang="en-US" sz="1200" dirty="0"/>
              <a:t>1D &amp; 2D ECE, DBS, Mirnov coil, Polarimeter- Interferometer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FD2E-E67D-6245-5595-8511AA2043B8}"/>
              </a:ext>
            </a:extLst>
          </p:cNvPr>
          <p:cNvSpPr txBox="1"/>
          <p:nvPr/>
        </p:nvSpPr>
        <p:spPr>
          <a:xfrm>
            <a:off x="6855028" y="4084305"/>
            <a:ext cx="327189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SMALL PARTICLE FLUX </a:t>
            </a:r>
          </a:p>
          <a:p>
            <a:r>
              <a:rPr lang="en-US" sz="1200" dirty="0"/>
              <a:t>1.The experimental results demonstrate that micro-tearing modes are responsible for a small particle flux. </a:t>
            </a:r>
          </a:p>
          <a:p>
            <a:r>
              <a:rPr lang="en-US" sz="1200" dirty="0"/>
              <a:t>2.High correlation between fluctuation of </a:t>
            </a:r>
            <a:r>
              <a:rPr lang="en-US" sz="1200" dirty="0" err="1"/>
              <a:t>Te</a:t>
            </a:r>
            <a:r>
              <a:rPr lang="en-US" sz="1200" dirty="0"/>
              <a:t> and </a:t>
            </a:r>
            <a:r>
              <a:rPr lang="en-US" sz="1200" dirty="0" err="1"/>
              <a:t>Er</a:t>
            </a:r>
            <a:r>
              <a:rPr lang="en-US" sz="1200" dirty="0"/>
              <a:t> measured  from ECE and DBS.</a:t>
            </a:r>
          </a:p>
          <a:p>
            <a:r>
              <a:rPr lang="en-US" sz="1200" dirty="0"/>
              <a:t>3. Prove that MTM rotation is in diamagnetic drift direction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6CA1F6-E079-EDE4-F409-F6E6716EF17C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78D8ADB-BE9E-3467-8C5D-FE173C231D3E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727D62D-77AE-821D-4F14-EEA4F5F1BFBC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661F112-A056-6264-AF5F-570425F1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5EA-BDE7-2A49-B5EC-115F56355B18}" type="datetime1">
              <a:rPr lang="en-US" smtClean="0"/>
              <a:t>10/26/2025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0D3FFB0-76FE-D0FF-3A5C-4C5FD271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9A76F-2C3A-494B-8EB6-ADBA625BA577}"/>
              </a:ext>
            </a:extLst>
          </p:cNvPr>
          <p:cNvSpPr/>
          <p:nvPr/>
        </p:nvSpPr>
        <p:spPr>
          <a:xfrm>
            <a:off x="3318495" y="4955521"/>
            <a:ext cx="337902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1.Drake, J.F.; Lee, Y.C. Kinetic Theory of Tearing Instabilities. The Physics of Fluids 1977, 20 (8), 1341–53.</a:t>
            </a:r>
          </a:p>
          <a:p>
            <a:r>
              <a:rPr lang="en-US" sz="1050" dirty="0"/>
              <a:t>2. </a:t>
            </a:r>
            <a:r>
              <a:rPr lang="en-US" sz="1050" dirty="0" err="1"/>
              <a:t>Jenko</a:t>
            </a:r>
            <a:r>
              <a:rPr lang="en-US" sz="1050" dirty="0"/>
              <a:t>, F.; Dorland, W.; </a:t>
            </a:r>
            <a:r>
              <a:rPr lang="en-US" sz="1050" dirty="0" err="1"/>
              <a:t>Kotschenreuther</a:t>
            </a:r>
            <a:r>
              <a:rPr lang="en-US" sz="1050" dirty="0"/>
              <a:t>, M.; Rogers, B.N. Electron Temperature Gradient Driven Turbulence. Phys. Plasmas 2000, 7 (5), 1904–10.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7B2A1-DE8C-448E-A64B-7573C1EB709B}"/>
              </a:ext>
            </a:extLst>
          </p:cNvPr>
          <p:cNvSpPr/>
          <p:nvPr/>
        </p:nvSpPr>
        <p:spPr>
          <a:xfrm>
            <a:off x="3316380" y="2582364"/>
            <a:ext cx="35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Electron Diamagnetic Drift Direction.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FD46-8455-49C2-A479-224976BE22CE}"/>
              </a:ext>
            </a:extLst>
          </p:cNvPr>
          <p:cNvSpPr/>
          <p:nvPr/>
        </p:nvSpPr>
        <p:spPr>
          <a:xfrm>
            <a:off x="3337754" y="3278688"/>
            <a:ext cx="329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Gyrokinetic simulations </a:t>
            </a:r>
          </a:p>
          <a:p>
            <a:r>
              <a:rPr lang="en-US" dirty="0"/>
              <a:t>MTM transport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671D4-2FFB-43A4-8D49-F3B388F34580}"/>
              </a:ext>
            </a:extLst>
          </p:cNvPr>
          <p:cNvSpPr/>
          <p:nvPr/>
        </p:nvSpPr>
        <p:spPr>
          <a:xfrm>
            <a:off x="3313978" y="1817913"/>
            <a:ext cx="3399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Electromagnetic Mode [1]</a:t>
            </a:r>
          </a:p>
          <a:p>
            <a:r>
              <a:rPr lang="en-US" dirty="0"/>
              <a:t>Electron Temperature Gradient 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CF292-97E5-4D01-91E3-76B0E0483C7E}"/>
              </a:ext>
            </a:extLst>
          </p:cNvPr>
          <p:cNvSpPr/>
          <p:nvPr/>
        </p:nvSpPr>
        <p:spPr>
          <a:xfrm>
            <a:off x="3739300" y="3929219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Heat flux</a:t>
            </a:r>
          </a:p>
          <a:p>
            <a:r>
              <a:rPr lang="en-US" dirty="0"/>
              <a:t>Small particle flux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366048-D328-41E1-BB5E-296EA656C19F}"/>
              </a:ext>
            </a:extLst>
          </p:cNvPr>
          <p:cNvCxnSpPr/>
          <p:nvPr/>
        </p:nvCxnSpPr>
        <p:spPr>
          <a:xfrm>
            <a:off x="3649086" y="3925019"/>
            <a:ext cx="0" cy="52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AF84C-88E2-4E9B-BDF7-2AD330454AB8}"/>
              </a:ext>
            </a:extLst>
          </p:cNvPr>
          <p:cNvCxnSpPr/>
          <p:nvPr/>
        </p:nvCxnSpPr>
        <p:spPr>
          <a:xfrm flipH="1">
            <a:off x="3649085" y="4117104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CBA5A1-24A5-476A-8A66-11CF0C5C3BB5}"/>
              </a:ext>
            </a:extLst>
          </p:cNvPr>
          <p:cNvCxnSpPr/>
          <p:nvPr/>
        </p:nvCxnSpPr>
        <p:spPr>
          <a:xfrm flipH="1">
            <a:off x="3650653" y="4448617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D0575E-A6A5-48ED-8848-5BAD68E54228}"/>
              </a:ext>
            </a:extLst>
          </p:cNvPr>
          <p:cNvSpPr/>
          <p:nvPr/>
        </p:nvSpPr>
        <p:spPr>
          <a:xfrm>
            <a:off x="6852359" y="3660982"/>
            <a:ext cx="35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ELECTRON DIAMAGNETIC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86A51-359F-4CA3-9BC8-55CD140D3949}"/>
              </a:ext>
            </a:extLst>
          </p:cNvPr>
          <p:cNvSpPr/>
          <p:nvPr/>
        </p:nvSpPr>
        <p:spPr>
          <a:xfrm>
            <a:off x="6912577" y="130444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Qu, C. M., et al. Radiation Effects and Defects in Solids 179.3-4 (2024): 514-524.</a:t>
            </a:r>
          </a:p>
        </p:txBody>
      </p:sp>
    </p:spTree>
    <p:extLst>
      <p:ext uri="{BB962C8B-B14F-4D97-AF65-F5344CB8AC3E}">
        <p14:creationId xmlns:p14="http://schemas.microsoft.com/office/powerpoint/2010/main" val="21791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84957" y="3187751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544258" y="2901082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78373" y="4483900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2572</Words>
  <Application>Microsoft Office PowerPoint</Application>
  <PresentationFormat>Widescreen</PresentationFormat>
  <Paragraphs>477</Paragraphs>
  <Slides>25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DengXian</vt:lpstr>
      <vt:lpstr>quote-cjk-patch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44</cp:revision>
  <dcterms:created xsi:type="dcterms:W3CDTF">2025-10-26T02:48:40Z</dcterms:created>
  <dcterms:modified xsi:type="dcterms:W3CDTF">2025-10-27T01:19:27Z</dcterms:modified>
</cp:coreProperties>
</file>